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Manrope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nrope-bold.fntdata"/><Relationship Id="rId25" Type="http://schemas.openxmlformats.org/officeDocument/2006/relationships/font" Target="fonts/Manrop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be1ece824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be1ece824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be1ece824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be1ece824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be1ece8249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be1ece8249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be1ece824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be1ece824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e1ece824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e1ece824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be1ece824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be1ece824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be1ece8249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be1ece824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be1ece8249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be1ece8249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be9950d5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be9950d5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be1ece824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be1ece824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be1ece82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be1ece82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f2f5edbe6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f2f5edbe6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be1ece824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be1ece824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be1ece8249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be1ece8249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be1ece8249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be1ece8249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be1ece8249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be1ece8249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be1ece824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be1ece824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be1ece824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be1ece824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5.png"/><Relationship Id="rId9" Type="http://schemas.openxmlformats.org/officeDocument/2006/relationships/image" Target="../media/image11.png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7" Type="http://schemas.openxmlformats.org/officeDocument/2006/relationships/image" Target="../media/image8.png"/><Relationship Id="rId8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12823" l="0" r="0" t="0"/>
          <a:stretch/>
        </p:blipFill>
        <p:spPr>
          <a:xfrm>
            <a:off x="-62575" y="-114325"/>
            <a:ext cx="9206573" cy="53537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89825" y="969200"/>
            <a:ext cx="8974200" cy="29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A Guide To Raising Capital Efficiently In The Shortest Amount Of Time Possible Regardless Of Industry, Region, Stage Or Deal Type In All Market Conditions</a:t>
            </a:r>
            <a:endParaRPr b="1" sz="25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4300" y="4393700"/>
            <a:ext cx="2083200" cy="54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233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2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2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186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3"/>
          <p:cNvSpPr/>
          <p:nvPr/>
        </p:nvSpPr>
        <p:spPr>
          <a:xfrm>
            <a:off x="6934400" y="4290200"/>
            <a:ext cx="1943700" cy="36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8"/>
            <a:ext cx="9144000" cy="514234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4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8"/>
            <a:ext cx="9144000" cy="5142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61"/>
            <a:ext cx="9144000" cy="5136178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5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5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6"/>
          <p:cNvPicPr preferRelativeResize="0"/>
          <p:nvPr/>
        </p:nvPicPr>
        <p:blipFill rotWithShape="1">
          <a:blip r:embed="rId3">
            <a:alphaModFix/>
          </a:blip>
          <a:srcRect b="37500" l="0" r="0" t="0"/>
          <a:stretch/>
        </p:blipFill>
        <p:spPr>
          <a:xfrm>
            <a:off x="0" y="0"/>
            <a:ext cx="9139876" cy="321465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6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6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7"/>
          <p:cNvPicPr preferRelativeResize="0"/>
          <p:nvPr/>
        </p:nvPicPr>
        <p:blipFill rotWithShape="1">
          <a:blip r:embed="rId3">
            <a:alphaModFix/>
          </a:blip>
          <a:srcRect b="0" l="0" r="1409" t="0"/>
          <a:stretch/>
        </p:blipFill>
        <p:spPr>
          <a:xfrm>
            <a:off x="0" y="0"/>
            <a:ext cx="9014999" cy="514505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7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7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28"/>
            <a:ext cx="9143999" cy="5139643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8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8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9"/>
          <p:cNvPicPr preferRelativeResize="0"/>
          <p:nvPr/>
        </p:nvPicPr>
        <p:blipFill rotWithShape="1">
          <a:blip r:embed="rId3">
            <a:alphaModFix/>
          </a:blip>
          <a:srcRect b="15160" l="0" r="0" t="0"/>
          <a:stretch/>
        </p:blipFill>
        <p:spPr>
          <a:xfrm>
            <a:off x="10600" y="0"/>
            <a:ext cx="9122801" cy="43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9"/>
          <p:cNvSpPr/>
          <p:nvPr/>
        </p:nvSpPr>
        <p:spPr>
          <a:xfrm>
            <a:off x="6934400" y="4363600"/>
            <a:ext cx="1943700" cy="293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9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9"/>
          <p:cNvPicPr preferRelativeResize="0"/>
          <p:nvPr/>
        </p:nvPicPr>
        <p:blipFill rotWithShape="1">
          <a:blip r:embed="rId3">
            <a:alphaModFix/>
          </a:blip>
          <a:srcRect b="7458" l="0" r="0" t="90546"/>
          <a:stretch/>
        </p:blipFill>
        <p:spPr>
          <a:xfrm>
            <a:off x="10600" y="4657301"/>
            <a:ext cx="9122801" cy="10260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9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/>
          <p:nvPr/>
        </p:nvSpPr>
        <p:spPr>
          <a:xfrm>
            <a:off x="6934400" y="4363600"/>
            <a:ext cx="1943700" cy="293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0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30"/>
          <p:cNvPicPr preferRelativeResize="0"/>
          <p:nvPr/>
        </p:nvPicPr>
        <p:blipFill rotWithShape="1">
          <a:blip r:embed="rId3">
            <a:alphaModFix/>
          </a:blip>
          <a:srcRect b="7458" l="0" r="0" t="90546"/>
          <a:stretch/>
        </p:blipFill>
        <p:spPr>
          <a:xfrm>
            <a:off x="10600" y="4657301"/>
            <a:ext cx="9122801" cy="102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 rotWithShape="1">
          <a:blip r:embed="rId4">
            <a:alphaModFix/>
          </a:blip>
          <a:srcRect b="42183" l="0" r="0" t="0"/>
          <a:stretch/>
        </p:blipFill>
        <p:spPr>
          <a:xfrm>
            <a:off x="1000" y="0"/>
            <a:ext cx="9143999" cy="297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0"/>
          <p:cNvPicPr preferRelativeResize="0"/>
          <p:nvPr/>
        </p:nvPicPr>
        <p:blipFill rotWithShape="1">
          <a:blip r:embed="rId4">
            <a:alphaModFix/>
          </a:blip>
          <a:srcRect b="22316" l="0" r="0" t="60859"/>
          <a:stretch/>
        </p:blipFill>
        <p:spPr>
          <a:xfrm>
            <a:off x="0" y="2109823"/>
            <a:ext cx="9143999" cy="865849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0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0"/>
          <p:cNvSpPr txBox="1"/>
          <p:nvPr/>
        </p:nvSpPr>
        <p:spPr>
          <a:xfrm>
            <a:off x="5878100" y="2206175"/>
            <a:ext cx="959100" cy="523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13B3A"/>
                </a:solidFill>
                <a:latin typeface="Manrope"/>
                <a:ea typeface="Manrope"/>
                <a:cs typeface="Manrope"/>
                <a:sym typeface="Manrope"/>
              </a:rPr>
              <a:t>$5,000 - </a:t>
            </a:r>
            <a:endParaRPr>
              <a:solidFill>
                <a:srgbClr val="013B3A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13B3A"/>
                </a:solidFill>
                <a:latin typeface="Manrope"/>
                <a:ea typeface="Manrope"/>
                <a:cs typeface="Manrope"/>
                <a:sym typeface="Manrope"/>
              </a:rPr>
              <a:t>$15,000</a:t>
            </a:r>
            <a:endParaRPr>
              <a:solidFill>
                <a:srgbClr val="013B3A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9" y="0"/>
            <a:ext cx="912894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1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1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2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930"/>
            <a:ext cx="9144001" cy="512164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/>
          <p:nvPr/>
        </p:nvSpPr>
        <p:spPr>
          <a:xfrm>
            <a:off x="2265525" y="1598917"/>
            <a:ext cx="878700" cy="166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465425" y="466675"/>
            <a:ext cx="8262600" cy="7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379900" y="368950"/>
            <a:ext cx="89742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13B3A"/>
                </a:solidFill>
                <a:latin typeface="Manrope"/>
                <a:ea typeface="Manrope"/>
                <a:cs typeface="Manrope"/>
                <a:sym typeface="Manrope"/>
              </a:rPr>
              <a:t>Overview</a:t>
            </a:r>
            <a:endParaRPr b="1" sz="2500">
              <a:solidFill>
                <a:srgbClr val="013B3A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271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/>
          <p:nvPr/>
        </p:nvSpPr>
        <p:spPr>
          <a:xfrm>
            <a:off x="2265525" y="1598917"/>
            <a:ext cx="878700" cy="166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3363" y="1570500"/>
            <a:ext cx="743025" cy="22364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465425" y="466675"/>
            <a:ext cx="8262600" cy="74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379900" y="368950"/>
            <a:ext cx="89742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13B3A"/>
                </a:solidFill>
                <a:latin typeface="Manrope"/>
                <a:ea typeface="Manrope"/>
                <a:cs typeface="Manrope"/>
                <a:sym typeface="Manrope"/>
              </a:rPr>
              <a:t>A Guide To Raising Capital Efficiently In The Shortest Amount Of Time Possible </a:t>
            </a:r>
            <a:endParaRPr b="1" sz="2500">
              <a:solidFill>
                <a:srgbClr val="013B3A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0" l="388" r="0" t="0"/>
          <a:stretch/>
        </p:blipFill>
        <p:spPr>
          <a:xfrm>
            <a:off x="35650" y="0"/>
            <a:ext cx="91165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462650" y="1639525"/>
            <a:ext cx="8262600" cy="217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 txBox="1"/>
          <p:nvPr/>
        </p:nvSpPr>
        <p:spPr>
          <a:xfrm>
            <a:off x="502075" y="1639525"/>
            <a:ext cx="80268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13B3A"/>
              </a:buClr>
              <a:buSzPts val="1400"/>
              <a:buFont typeface="Manrope"/>
              <a:buChar char="●"/>
            </a:pPr>
            <a:r>
              <a:rPr lang="en">
                <a:solidFill>
                  <a:srgbClr val="013B3A"/>
                </a:solidFill>
                <a:latin typeface="Manrope"/>
                <a:ea typeface="Manrope"/>
                <a:cs typeface="Manrope"/>
                <a:sym typeface="Manrope"/>
              </a:rPr>
              <a:t>With a background in SaaS, Venture Capital, Digital Transformation, Defense and Pharma, Standard Demand Partners accelerates businesses in the capital markets with large scale marketing campaigns.</a:t>
            </a:r>
            <a:endParaRPr>
              <a:solidFill>
                <a:srgbClr val="013B3A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013B3A"/>
              </a:buClr>
              <a:buSzPts val="1400"/>
              <a:buFont typeface="Manrope"/>
              <a:buChar char="●"/>
            </a:pPr>
            <a:r>
              <a:rPr lang="en">
                <a:solidFill>
                  <a:srgbClr val="013B3A"/>
                </a:solidFill>
                <a:latin typeface="Manrope"/>
                <a:ea typeface="Manrope"/>
                <a:cs typeface="Manrope"/>
                <a:sym typeface="Manrope"/>
              </a:rPr>
              <a:t>Lean team of 15 ex I-Bankers, VCs consummate $0.5B in transactions in past 10 years</a:t>
            </a:r>
            <a:endParaRPr>
              <a:solidFill>
                <a:srgbClr val="013B3A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13B3A"/>
              </a:buClr>
              <a:buSzPts val="1400"/>
              <a:buFont typeface="Manrope"/>
              <a:buChar char="●"/>
            </a:pPr>
            <a:r>
              <a:rPr lang="en">
                <a:solidFill>
                  <a:srgbClr val="013B3A"/>
                </a:solidFill>
                <a:latin typeface="Manrope"/>
                <a:ea typeface="Manrope"/>
                <a:cs typeface="Manrope"/>
                <a:sym typeface="Manrope"/>
              </a:rPr>
              <a:t>Most recently helped SaaS startup Ray Analytics raise valuation to $2M in 2024</a:t>
            </a:r>
            <a:endParaRPr>
              <a:solidFill>
                <a:srgbClr val="013B3A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0" l="388" r="0" t="0"/>
          <a:stretch/>
        </p:blipFill>
        <p:spPr>
          <a:xfrm>
            <a:off x="35650" y="0"/>
            <a:ext cx="91165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462650" y="1639525"/>
            <a:ext cx="8262600" cy="217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7530"/>
            <a:ext cx="9144003" cy="426839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388" r="0" t="0"/>
          <a:stretch/>
        </p:blipFill>
        <p:spPr>
          <a:xfrm>
            <a:off x="35650" y="0"/>
            <a:ext cx="91165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462650" y="1639525"/>
            <a:ext cx="8262600" cy="217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 txBox="1"/>
          <p:nvPr/>
        </p:nvSpPr>
        <p:spPr>
          <a:xfrm>
            <a:off x="502075" y="1639525"/>
            <a:ext cx="80268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1000"/>
              </a:spcAft>
              <a:buClr>
                <a:srgbClr val="013B3A"/>
              </a:buClr>
              <a:buSzPts val="1400"/>
              <a:buFont typeface="Manrope"/>
              <a:buChar char="●"/>
            </a:pPr>
            <a:r>
              <a:t/>
            </a:r>
            <a:endParaRPr>
              <a:solidFill>
                <a:srgbClr val="013B3A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3" name="Google Shape;113;p18"/>
          <p:cNvSpPr/>
          <p:nvPr/>
        </p:nvSpPr>
        <p:spPr>
          <a:xfrm>
            <a:off x="440700" y="368950"/>
            <a:ext cx="8262600" cy="85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379900" y="368950"/>
            <a:ext cx="89742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13B3A"/>
                </a:solidFill>
                <a:latin typeface="Manrope"/>
                <a:ea typeface="Manrope"/>
                <a:cs typeface="Manrope"/>
                <a:sym typeface="Manrope"/>
              </a:rPr>
              <a:t>Helped Ray Analytics secure $2M from private raise and </a:t>
            </a:r>
            <a:r>
              <a:rPr b="1" lang="en" sz="2500">
                <a:solidFill>
                  <a:srgbClr val="013B3A"/>
                </a:solidFill>
                <a:latin typeface="Manrope"/>
                <a:ea typeface="Manrope"/>
                <a:cs typeface="Manrope"/>
                <a:sym typeface="Manrope"/>
              </a:rPr>
              <a:t>scale customer base during beta period</a:t>
            </a:r>
            <a:endParaRPr b="1" sz="2500">
              <a:solidFill>
                <a:srgbClr val="013B3A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5725" y="1221863"/>
            <a:ext cx="2412163" cy="301002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/>
          <p:nvPr/>
        </p:nvSpPr>
        <p:spPr>
          <a:xfrm>
            <a:off x="6581650" y="2238788"/>
            <a:ext cx="511500" cy="381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6716375" y="2477088"/>
            <a:ext cx="511500" cy="381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6603475" y="2611813"/>
            <a:ext cx="511500" cy="381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6894850" y="2688413"/>
            <a:ext cx="511500" cy="381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56393" y="1591900"/>
            <a:ext cx="1458882" cy="65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2650" y="1467376"/>
            <a:ext cx="4193290" cy="9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2" name="Google Shape;122;p18"/>
          <p:cNvPicPr preferRelativeResize="0"/>
          <p:nvPr/>
        </p:nvPicPr>
        <p:blipFill rotWithShape="1">
          <a:blip r:embed="rId8">
            <a:alphaModFix/>
          </a:blip>
          <a:srcRect b="13472" l="0" r="0" t="0"/>
          <a:stretch/>
        </p:blipFill>
        <p:spPr>
          <a:xfrm>
            <a:off x="502075" y="2484301"/>
            <a:ext cx="4348523" cy="658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3" name="Google Shape;123;p18"/>
          <p:cNvSpPr/>
          <p:nvPr/>
        </p:nvSpPr>
        <p:spPr>
          <a:xfrm>
            <a:off x="3344400" y="2748700"/>
            <a:ext cx="511500" cy="381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2661" y="3252175"/>
            <a:ext cx="5058291" cy="1164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5" name="Google Shape;125;p18"/>
          <p:cNvSpPr/>
          <p:nvPr/>
        </p:nvSpPr>
        <p:spPr>
          <a:xfrm>
            <a:off x="1735725" y="3517825"/>
            <a:ext cx="117600" cy="381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 b="0" l="1293" r="0" t="0"/>
          <a:stretch/>
        </p:blipFill>
        <p:spPr>
          <a:xfrm>
            <a:off x="118525" y="0"/>
            <a:ext cx="901754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2" y="0"/>
            <a:ext cx="91241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607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/>
          <p:nvPr/>
        </p:nvSpPr>
        <p:spPr>
          <a:xfrm>
            <a:off x="6934400" y="4338175"/>
            <a:ext cx="1943700" cy="3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4600" y="4229725"/>
            <a:ext cx="1643300" cy="42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1"/>
          <p:cNvSpPr/>
          <p:nvPr/>
        </p:nvSpPr>
        <p:spPr>
          <a:xfrm>
            <a:off x="1000" y="466675"/>
            <a:ext cx="378900" cy="38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